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
      <p:font typeface="Average"/>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Averag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1099332ab6_1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1099332ab6_1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Generally, when a port pin is not being used, the microcontroller will default the pins to input, in order to </a:t>
            </a:r>
            <a:r>
              <a:rPr lang="en-GB"/>
              <a:t>save power</a:t>
            </a:r>
            <a:r>
              <a:rPr lang="en-GB"/>
              <a:t>. However,if the pin is unused,</a:t>
            </a:r>
            <a:r>
              <a:rPr lang="en-GB"/>
              <a:t>then it's probably not connected to an external</a:t>
            </a:r>
            <a:r>
              <a:rPr lang="en-GB"/>
              <a:t> circuitry. As a result, the input pin is floating, and the input signal to the Pinx_Bitn D flip-flop is unknown,which can lead to strange and unexpected behavior;for example, an unexpected/unwanted interrupt might occur.A very standard method for managing unused input pins is to connect a fairly large resistance between the pin and the power supply.In this way,the port pin is very weakly pulled high, and no unwanted transitions will occur. It turns out that because this method is so standard, most microprocessors will provide internal pull-up resistors on any port pins that may be configured as inputs. The ATmega328P provides internal pull-up resistors on all port pins, which can be enabled and disabled based on the schematic depicted in Fig. 6.5.</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New to the schematic is an AND gate that has inputs of the DDRx_Bitn output via an inversion and the Portx_Bitn output.The output of the AND gate goes to the gate of a transistor, which then allows a channel pathway between the power supply and the pin perhaps through a resistor, although the transistor can be made to act as the resistor itself. As a result, an internal pull-up behavior is enabled via the following procedure: </a:t>
            </a:r>
            <a:endParaRPr/>
          </a:p>
          <a:p>
            <a:pPr indent="0" lvl="0" marL="0" rtl="0" algn="l">
              <a:spcBef>
                <a:spcPts val="0"/>
              </a:spcBef>
              <a:spcAft>
                <a:spcPts val="0"/>
              </a:spcAft>
              <a:buNone/>
            </a:pPr>
            <a:r>
              <a:rPr lang="en-GB"/>
              <a:t>1. write a ‘0’ into DDRx_Bitn, then </a:t>
            </a:r>
            <a:endParaRPr/>
          </a:p>
          <a:p>
            <a:pPr indent="0" lvl="0" marL="0" rtl="0" algn="l">
              <a:spcBef>
                <a:spcPts val="0"/>
              </a:spcBef>
              <a:spcAft>
                <a:spcPts val="0"/>
              </a:spcAft>
              <a:buNone/>
            </a:pPr>
            <a:r>
              <a:rPr lang="en-GB"/>
              <a:t>2. write a ‘1’ into Portx_Bitn. </a:t>
            </a:r>
            <a:endParaRPr/>
          </a:p>
          <a:p>
            <a:pPr indent="0" lvl="0" marL="0" rtl="0" algn="l">
              <a:spcBef>
                <a:spcPts val="0"/>
              </a:spcBef>
              <a:spcAft>
                <a:spcPts val="0"/>
              </a:spcAft>
              <a:buNone/>
            </a:pPr>
            <a:r>
              <a:rPr lang="en-GB"/>
              <a:t>To keep a portpin configured as an input, but to disable the internal pull-up, a ‘0’ would be written into Portx_Bitn instead. </a:t>
            </a:r>
            <a:endParaRPr/>
          </a:p>
          <a:p>
            <a:pPr indent="0" lvl="0" marL="0" rtl="0" algn="l">
              <a:spcBef>
                <a:spcPts val="0"/>
              </a:spcBef>
              <a:spcAft>
                <a:spcPts val="0"/>
              </a:spcAft>
              <a:buNone/>
            </a:pPr>
            <a:r>
              <a:rPr lang="en-GB"/>
              <a:t>Note that this procedure is very specific to the ATmega328P microcontroller; other processors offer their own methods for managing internal pull-up resistors</a:t>
            </a:r>
            <a:endParaRPr/>
          </a:p>
          <a:p>
            <a:pPr indent="0" lvl="0" marL="0" rtl="0" algn="l">
              <a:spcBef>
                <a:spcPts val="0"/>
              </a:spcBef>
              <a:spcAft>
                <a:spcPts val="0"/>
              </a:spcAft>
              <a:buClr>
                <a:schemeClr val="dk1"/>
              </a:buClr>
              <a:buSzPts val="1100"/>
              <a:buFont typeface="Arial"/>
              <a:buNone/>
            </a:pPr>
            <a:r>
              <a:rPr lang="en-GB"/>
              <a:t>In this schematic, the pull-up resistor is connected between the power supply \( V_{DD} \) and the output pin (Portx\_Pinn). Here’s how it works: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1. **Purpose of the Pull-up Resistor**: The pull-up resistor ensures that the pin Portx\_Pinn is in a defined state (logic high, or close to \( V_{DD} \)) when the output transistor connected to ground (open-drain or open-collector configuration) is off (not conducting). Without a pull-up resistor, the pin could float, resulting in an undefined or noisy state.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2. **Operation in Output Mode**:</a:t>
            </a:r>
            <a:endParaRPr/>
          </a:p>
          <a:p>
            <a:pPr indent="0" lvl="0" marL="0" rtl="0" algn="l">
              <a:spcBef>
                <a:spcPts val="0"/>
              </a:spcBef>
              <a:spcAft>
                <a:spcPts val="0"/>
              </a:spcAft>
              <a:buClr>
                <a:schemeClr val="dk1"/>
              </a:buClr>
              <a:buSzPts val="1100"/>
              <a:buFont typeface="Arial"/>
              <a:buNone/>
            </a:pPr>
            <a:r>
              <a:rPr lang="en-GB"/>
              <a:t>   - When the DDRx\_Bitn (Data Direction Register bit) is set, the Portx\_Bitn controls the output state.</a:t>
            </a:r>
            <a:endParaRPr/>
          </a:p>
          <a:p>
            <a:pPr indent="0" lvl="0" marL="0" rtl="0" algn="l">
              <a:spcBef>
                <a:spcPts val="0"/>
              </a:spcBef>
              <a:spcAft>
                <a:spcPts val="0"/>
              </a:spcAft>
              <a:buClr>
                <a:schemeClr val="dk1"/>
              </a:buClr>
              <a:buSzPts val="1100"/>
              <a:buFont typeface="Arial"/>
              <a:buNone/>
            </a:pPr>
            <a:r>
              <a:rPr lang="en-GB"/>
              <a:t>   - If Portx\_Bitn is high, the transistor is off, and the pull-up resistor pulls Portx\_Pinn to \( V_{DD} \), giving a high output.</a:t>
            </a:r>
            <a:endParaRPr/>
          </a:p>
          <a:p>
            <a:pPr indent="0" lvl="0" marL="0" rtl="0" algn="l">
              <a:spcBef>
                <a:spcPts val="0"/>
              </a:spcBef>
              <a:spcAft>
                <a:spcPts val="0"/>
              </a:spcAft>
              <a:buClr>
                <a:schemeClr val="dk1"/>
              </a:buClr>
              <a:buSzPts val="1100"/>
              <a:buFont typeface="Arial"/>
              <a:buNone/>
            </a:pPr>
            <a:r>
              <a:rPr lang="en-GB"/>
              <a:t>   - If Portx\_Bitn is low, the transistor turns on, connecting Portx\_Pinn to ground, resulting in a low output.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3. **Operation in Input Mode**:</a:t>
            </a:r>
            <a:endParaRPr/>
          </a:p>
          <a:p>
            <a:pPr indent="0" lvl="0" marL="0" rtl="0" algn="l">
              <a:spcBef>
                <a:spcPts val="0"/>
              </a:spcBef>
              <a:spcAft>
                <a:spcPts val="0"/>
              </a:spcAft>
              <a:buClr>
                <a:schemeClr val="dk1"/>
              </a:buClr>
              <a:buSzPts val="1100"/>
              <a:buFont typeface="Arial"/>
              <a:buNone/>
            </a:pPr>
            <a:r>
              <a:rPr lang="en-GB"/>
              <a:t>   - When DDRx\_Bitn is cleared, the pin operates in input mode.</a:t>
            </a:r>
            <a:endParaRPr/>
          </a:p>
          <a:p>
            <a:pPr indent="0" lvl="0" marL="0" rtl="0" algn="l">
              <a:spcBef>
                <a:spcPts val="0"/>
              </a:spcBef>
              <a:spcAft>
                <a:spcPts val="0"/>
              </a:spcAft>
              <a:buClr>
                <a:schemeClr val="dk1"/>
              </a:buClr>
              <a:buSzPts val="1100"/>
              <a:buFont typeface="Arial"/>
              <a:buNone/>
            </a:pPr>
            <a:r>
              <a:rPr lang="en-GB"/>
              <a:t>   - The pull-up resistor can be optionally enabled (if implemented) to pull the input pin to a high state, avoiding floating.</a:t>
            </a:r>
            <a:endParaRPr/>
          </a:p>
          <a:p>
            <a:pPr indent="0" lvl="0" marL="0" rtl="0" algn="l">
              <a:spcBef>
                <a:spcPts val="0"/>
              </a:spcBef>
              <a:spcAft>
                <a:spcPts val="0"/>
              </a:spcAft>
              <a:buClr>
                <a:schemeClr val="dk1"/>
              </a:buClr>
              <a:buSzPts val="1100"/>
              <a:buFont typeface="Arial"/>
              <a:buNone/>
            </a:pPr>
            <a:r>
              <a:rPr lang="en-GB"/>
              <a:t>   - The ReadPinx\_Bitn signal allows reading the actual state of the pin, taking the pull-up resistor’s effect into account.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In summary, the pull-up resistor ensures a stable high state on Portx\_Pinn when the output is not actively pulled low by the transistor, providing a reliable logic level and preventing floating states in both input and output configurations.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004500" y="496425"/>
            <a:ext cx="2560800" cy="8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t>GROUP 2</a:t>
            </a:r>
            <a:endParaRPr b="1" sz="3000"/>
          </a:p>
        </p:txBody>
      </p:sp>
      <p:sp>
        <p:nvSpPr>
          <p:cNvPr id="229" name="Google Shape;229;p17"/>
          <p:cNvSpPr txBox="1"/>
          <p:nvPr>
            <p:ph idx="1" type="subTitle"/>
          </p:nvPr>
        </p:nvSpPr>
        <p:spPr>
          <a:xfrm>
            <a:off x="4018625" y="2171550"/>
            <a:ext cx="4076700" cy="1015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5400"/>
              <a:t>RESISTORS</a:t>
            </a:r>
            <a:endParaRPr b="1" sz="5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448575" y="1132625"/>
            <a:ext cx="48336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t>WHAT IS A RESISTOR?</a:t>
            </a:r>
            <a:endParaRPr b="1" sz="3000"/>
          </a:p>
        </p:txBody>
      </p:sp>
      <p:sp>
        <p:nvSpPr>
          <p:cNvPr id="235" name="Google Shape;235;p18"/>
          <p:cNvSpPr txBox="1"/>
          <p:nvPr/>
        </p:nvSpPr>
        <p:spPr>
          <a:xfrm>
            <a:off x="448575" y="2247375"/>
            <a:ext cx="5466300" cy="17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200">
                <a:solidFill>
                  <a:srgbClr val="CACACA"/>
                </a:solidFill>
                <a:latin typeface="Montserrat"/>
                <a:ea typeface="Montserrat"/>
                <a:cs typeface="Montserrat"/>
                <a:sym typeface="Montserrat"/>
              </a:rPr>
              <a:t>A resistor is a passive electrical component that is used for either limiting or regulating the flow of </a:t>
            </a:r>
            <a:r>
              <a:rPr b="1" lang="en-GB" sz="2200">
                <a:solidFill>
                  <a:srgbClr val="CACACA"/>
                </a:solidFill>
                <a:latin typeface="Montserrat"/>
                <a:ea typeface="Montserrat"/>
                <a:cs typeface="Montserrat"/>
                <a:sym typeface="Montserrat"/>
              </a:rPr>
              <a:t>electrical</a:t>
            </a:r>
            <a:r>
              <a:rPr b="1" lang="en-GB" sz="2200">
                <a:solidFill>
                  <a:srgbClr val="CACACA"/>
                </a:solidFill>
                <a:latin typeface="Montserrat"/>
                <a:ea typeface="Montserrat"/>
                <a:cs typeface="Montserrat"/>
                <a:sym typeface="Montserrat"/>
              </a:rPr>
              <a:t> current in an electrical circuit.</a:t>
            </a:r>
            <a:endParaRPr b="1" sz="26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6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t>HOW A RESISTOR WORKS</a:t>
            </a:r>
            <a:endParaRPr b="1" sz="3000"/>
          </a:p>
        </p:txBody>
      </p:sp>
      <p:sp>
        <p:nvSpPr>
          <p:cNvPr id="241" name="Google Shape;241;p19"/>
          <p:cNvSpPr txBox="1"/>
          <p:nvPr>
            <p:ph idx="1" type="body"/>
          </p:nvPr>
        </p:nvSpPr>
        <p:spPr>
          <a:xfrm>
            <a:off x="1864300" y="1026450"/>
            <a:ext cx="7038900" cy="38976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1000"/>
              </a:spcBef>
              <a:spcAft>
                <a:spcPts val="0"/>
              </a:spcAft>
              <a:buClr>
                <a:srgbClr val="CACACA"/>
              </a:buClr>
              <a:buSzPts val="1700"/>
              <a:buChar char="●"/>
            </a:pPr>
            <a:r>
              <a:rPr b="1" lang="en-GB" sz="1700">
                <a:solidFill>
                  <a:srgbClr val="CACACA"/>
                </a:solidFill>
              </a:rPr>
              <a:t>The behaviour of a resistor is </a:t>
            </a:r>
            <a:r>
              <a:rPr b="1" lang="en-GB" sz="1700">
                <a:solidFill>
                  <a:srgbClr val="CACACA"/>
                </a:solidFill>
              </a:rPr>
              <a:t>governed by Ohm’s law which states that the current (I) flowing through a conductor between two points is directly proportional to the voltage (V) across the two points and inversely proportional to the resistance (R)  of the conductor.</a:t>
            </a:r>
            <a:endParaRPr b="1" sz="1700">
              <a:solidFill>
                <a:srgbClr val="CACACA"/>
              </a:solidFill>
            </a:endParaRPr>
          </a:p>
          <a:p>
            <a:pPr indent="-336550" lvl="0" marL="457200" rtl="0" algn="l">
              <a:spcBef>
                <a:spcPts val="1600"/>
              </a:spcBef>
              <a:spcAft>
                <a:spcPts val="0"/>
              </a:spcAft>
              <a:buClr>
                <a:srgbClr val="CACACA"/>
              </a:buClr>
              <a:buSzPts val="1700"/>
              <a:buChar char="●"/>
            </a:pPr>
            <a:r>
              <a:rPr b="1" lang="en-GB" sz="1700">
                <a:solidFill>
                  <a:srgbClr val="CACACA"/>
                </a:solidFill>
              </a:rPr>
              <a:t>A resistor works by limiting the flow of electrical current in a circuit by introducing opposition to the movement of electrons by collisions between electrons and atoms, and the more the collisions the higher the resistance. </a:t>
            </a:r>
            <a:endParaRPr b="1" sz="1700">
              <a:solidFill>
                <a:srgbClr val="CACACA"/>
              </a:solidFill>
            </a:endParaRPr>
          </a:p>
          <a:p>
            <a:pPr indent="-336550" lvl="0" marL="457200" rtl="0" algn="l">
              <a:lnSpc>
                <a:spcPct val="115000"/>
              </a:lnSpc>
              <a:spcBef>
                <a:spcPts val="1000"/>
              </a:spcBef>
              <a:spcAft>
                <a:spcPts val="0"/>
              </a:spcAft>
              <a:buClr>
                <a:srgbClr val="CACACA"/>
              </a:buClr>
              <a:buSzPts val="1700"/>
              <a:buChar char="●"/>
            </a:pPr>
            <a:r>
              <a:rPr b="1" lang="en-GB" sz="1700">
                <a:solidFill>
                  <a:srgbClr val="CACACA"/>
                </a:solidFill>
              </a:rPr>
              <a:t>From Ohm’s law, the higher the resistance, the lower the current flow.</a:t>
            </a:r>
            <a:endParaRPr b="1" sz="1700">
              <a:solidFill>
                <a:srgbClr val="CACACA"/>
              </a:solidFill>
            </a:endParaRPr>
          </a:p>
          <a:p>
            <a:pPr indent="0" lvl="0" marL="0" rtl="0" algn="l">
              <a:spcBef>
                <a:spcPts val="1600"/>
              </a:spcBef>
              <a:spcAft>
                <a:spcPts val="1600"/>
              </a:spcAft>
              <a:buNone/>
            </a:pPr>
            <a:r>
              <a:t/>
            </a:r>
            <a:endParaRPr/>
          </a:p>
        </p:txBody>
      </p:sp>
      <p:pic>
        <p:nvPicPr>
          <p:cNvPr id="242" name="Google Shape;242;p19"/>
          <p:cNvPicPr preferRelativeResize="0"/>
          <p:nvPr/>
        </p:nvPicPr>
        <p:blipFill>
          <a:blip r:embed="rId3">
            <a:alphaModFix/>
          </a:blip>
          <a:stretch>
            <a:fillRect/>
          </a:stretch>
        </p:blipFill>
        <p:spPr>
          <a:xfrm>
            <a:off x="0" y="3839600"/>
            <a:ext cx="1957825" cy="1303900"/>
          </a:xfrm>
          <a:prstGeom prst="rect">
            <a:avLst/>
          </a:prstGeom>
          <a:noFill/>
          <a:ln>
            <a:noFill/>
          </a:ln>
        </p:spPr>
      </p:pic>
      <p:pic>
        <p:nvPicPr>
          <p:cNvPr id="243" name="Google Shape;243;p19"/>
          <p:cNvPicPr preferRelativeResize="0"/>
          <p:nvPr/>
        </p:nvPicPr>
        <p:blipFill>
          <a:blip r:embed="rId4">
            <a:alphaModFix/>
          </a:blip>
          <a:stretch>
            <a:fillRect/>
          </a:stretch>
        </p:blipFill>
        <p:spPr>
          <a:xfrm>
            <a:off x="7312975" y="0"/>
            <a:ext cx="1831025" cy="12251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0"/>
          <p:cNvSpPr txBox="1"/>
          <p:nvPr>
            <p:ph type="title"/>
          </p:nvPr>
        </p:nvSpPr>
        <p:spPr>
          <a:xfrm>
            <a:off x="1081100" y="393750"/>
            <a:ext cx="7846500" cy="6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t>KEY CHARACTERISTICS OF RESISTORS</a:t>
            </a:r>
            <a:endParaRPr b="1" sz="3000"/>
          </a:p>
        </p:txBody>
      </p:sp>
      <p:sp>
        <p:nvSpPr>
          <p:cNvPr id="249" name="Google Shape;249;p20"/>
          <p:cNvSpPr txBox="1"/>
          <p:nvPr>
            <p:ph idx="1" type="body"/>
          </p:nvPr>
        </p:nvSpPr>
        <p:spPr>
          <a:xfrm>
            <a:off x="2702125" y="1276150"/>
            <a:ext cx="6525300" cy="2163900"/>
          </a:xfrm>
          <a:prstGeom prst="rect">
            <a:avLst/>
          </a:prstGeom>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CACACA"/>
              </a:buClr>
              <a:buSzPts val="2000"/>
              <a:buChar char="●"/>
            </a:pPr>
            <a:r>
              <a:rPr b="1" lang="en-GB" sz="2000">
                <a:solidFill>
                  <a:srgbClr val="CACACA"/>
                </a:solidFill>
              </a:rPr>
              <a:t>RESISTANCE (OHMS): </a:t>
            </a:r>
            <a:r>
              <a:rPr lang="en-GB" sz="2000">
                <a:solidFill>
                  <a:srgbClr val="CACACA"/>
                </a:solidFill>
              </a:rPr>
              <a:t>The primary property of a resistor is its resistance.</a:t>
            </a:r>
            <a:endParaRPr sz="2000">
              <a:solidFill>
                <a:srgbClr val="CACACA"/>
              </a:solidFill>
            </a:endParaRPr>
          </a:p>
          <a:p>
            <a:pPr indent="-355600" lvl="0" marL="457200" rtl="0" algn="l">
              <a:spcBef>
                <a:spcPts val="1000"/>
              </a:spcBef>
              <a:spcAft>
                <a:spcPts val="1600"/>
              </a:spcAft>
              <a:buClr>
                <a:srgbClr val="CACACA"/>
              </a:buClr>
              <a:buSzPts val="2000"/>
              <a:buChar char="●"/>
            </a:pPr>
            <a:r>
              <a:rPr lang="en-GB" sz="2000">
                <a:solidFill>
                  <a:srgbClr val="CACACA"/>
                </a:solidFill>
              </a:rPr>
              <a:t>This can be obtained from V = IR, P = I</a:t>
            </a:r>
            <a:r>
              <a:rPr baseline="30000" lang="en-GB" sz="2000">
                <a:solidFill>
                  <a:srgbClr val="CACACA"/>
                </a:solidFill>
              </a:rPr>
              <a:t>2</a:t>
            </a:r>
            <a:r>
              <a:rPr lang="en-GB" sz="2000">
                <a:solidFill>
                  <a:srgbClr val="CACACA"/>
                </a:solidFill>
              </a:rPr>
              <a:t>R, and P = V</a:t>
            </a:r>
            <a:r>
              <a:rPr baseline="30000" lang="en-GB" sz="2000">
                <a:solidFill>
                  <a:srgbClr val="CACACA"/>
                </a:solidFill>
              </a:rPr>
              <a:t>2</a:t>
            </a:r>
            <a:r>
              <a:rPr lang="en-GB" sz="2000">
                <a:solidFill>
                  <a:srgbClr val="CACACA"/>
                </a:solidFill>
              </a:rPr>
              <a:t>/R, where P = Power</a:t>
            </a:r>
            <a:endParaRPr sz="2000">
              <a:solidFill>
                <a:srgbClr val="CACACA"/>
              </a:solidFill>
            </a:endParaRPr>
          </a:p>
        </p:txBody>
      </p:sp>
      <p:pic>
        <p:nvPicPr>
          <p:cNvPr id="250" name="Google Shape;250;p20"/>
          <p:cNvPicPr preferRelativeResize="0"/>
          <p:nvPr/>
        </p:nvPicPr>
        <p:blipFill>
          <a:blip r:embed="rId3">
            <a:alphaModFix/>
          </a:blip>
          <a:stretch>
            <a:fillRect/>
          </a:stretch>
        </p:blipFill>
        <p:spPr>
          <a:xfrm>
            <a:off x="6580575" y="2754850"/>
            <a:ext cx="2563425" cy="1922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idx="2" type="title"/>
          </p:nvPr>
        </p:nvSpPr>
        <p:spPr>
          <a:xfrm>
            <a:off x="2155350" y="309675"/>
            <a:ext cx="48333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100"/>
              <a:t>TYPES </a:t>
            </a:r>
            <a:r>
              <a:rPr b="1" lang="en-GB" sz="3100"/>
              <a:t>OF RESISTORS</a:t>
            </a:r>
            <a:endParaRPr b="1" sz="3100"/>
          </a:p>
        </p:txBody>
      </p:sp>
      <p:sp>
        <p:nvSpPr>
          <p:cNvPr id="256" name="Google Shape;256;p21"/>
          <p:cNvSpPr txBox="1"/>
          <p:nvPr>
            <p:ph type="title"/>
          </p:nvPr>
        </p:nvSpPr>
        <p:spPr>
          <a:xfrm>
            <a:off x="702850" y="1954256"/>
            <a:ext cx="3333300" cy="29505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AutoNum type="arabicPeriod"/>
            </a:pPr>
            <a:r>
              <a:rPr b="1" lang="en-GB" sz="2200"/>
              <a:t>FIXED RESISTORS</a:t>
            </a:r>
            <a:endParaRPr b="1" sz="2200"/>
          </a:p>
          <a:p>
            <a:pPr indent="-342900" lvl="0" marL="457200" rtl="0" algn="l">
              <a:lnSpc>
                <a:spcPct val="115000"/>
              </a:lnSpc>
              <a:spcBef>
                <a:spcPts val="1000"/>
              </a:spcBef>
              <a:spcAft>
                <a:spcPts val="0"/>
              </a:spcAft>
              <a:buSzPts val="1800"/>
              <a:buChar char="●"/>
            </a:pPr>
            <a:r>
              <a:rPr lang="en-GB"/>
              <a:t>These resistors have a fixed value of resistance. </a:t>
            </a:r>
            <a:endParaRPr/>
          </a:p>
          <a:p>
            <a:pPr indent="-342900" lvl="0" marL="457200" rtl="0" algn="l">
              <a:lnSpc>
                <a:spcPct val="115000"/>
              </a:lnSpc>
              <a:spcBef>
                <a:spcPts val="1600"/>
              </a:spcBef>
              <a:spcAft>
                <a:spcPts val="0"/>
              </a:spcAft>
              <a:buClr>
                <a:schemeClr val="dk1"/>
              </a:buClr>
              <a:buSzPts val="1800"/>
              <a:buChar char="●"/>
            </a:pPr>
            <a:r>
              <a:rPr lang="en-GB">
                <a:solidFill>
                  <a:schemeClr val="dk1"/>
                </a:solidFill>
              </a:rPr>
              <a:t>Examples include carbon film resistors, wire wound resistors, etc.</a:t>
            </a:r>
            <a:endParaRPr>
              <a:solidFill>
                <a:schemeClr val="dk1"/>
              </a:solidFill>
            </a:endParaRPr>
          </a:p>
          <a:p>
            <a:pPr indent="0" lvl="0" marL="457200" rtl="0" algn="l">
              <a:lnSpc>
                <a:spcPct val="115000"/>
              </a:lnSpc>
              <a:spcBef>
                <a:spcPts val="1600"/>
              </a:spcBef>
              <a:spcAft>
                <a:spcPts val="1600"/>
              </a:spcAft>
              <a:buNone/>
            </a:pPr>
            <a:r>
              <a:t/>
            </a:r>
            <a:endParaRPr b="1"/>
          </a:p>
        </p:txBody>
      </p:sp>
      <p:pic>
        <p:nvPicPr>
          <p:cNvPr id="257" name="Google Shape;257;p21"/>
          <p:cNvPicPr preferRelativeResize="0"/>
          <p:nvPr/>
        </p:nvPicPr>
        <p:blipFill>
          <a:blip r:embed="rId3">
            <a:alphaModFix/>
          </a:blip>
          <a:stretch>
            <a:fillRect/>
          </a:stretch>
        </p:blipFill>
        <p:spPr>
          <a:xfrm>
            <a:off x="4572000" y="1206168"/>
            <a:ext cx="4572000" cy="3428981"/>
          </a:xfrm>
          <a:prstGeom prst="rect">
            <a:avLst/>
          </a:prstGeom>
          <a:solidFill>
            <a:srgbClr val="000000">
              <a:alpha val="4620"/>
            </a:srgbClr>
          </a:solid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2"/>
          <p:cNvSpPr txBox="1"/>
          <p:nvPr>
            <p:ph idx="2" type="title"/>
          </p:nvPr>
        </p:nvSpPr>
        <p:spPr>
          <a:xfrm>
            <a:off x="132275" y="1508200"/>
            <a:ext cx="43509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t>2.   VARIABLE RESISTORS</a:t>
            </a:r>
            <a:endParaRPr b="1" sz="2200"/>
          </a:p>
        </p:txBody>
      </p:sp>
      <p:sp>
        <p:nvSpPr>
          <p:cNvPr id="263" name="Google Shape;263;p22"/>
          <p:cNvSpPr txBox="1"/>
          <p:nvPr>
            <p:ph type="title"/>
          </p:nvPr>
        </p:nvSpPr>
        <p:spPr>
          <a:xfrm>
            <a:off x="239450" y="2019100"/>
            <a:ext cx="4243800" cy="2353200"/>
          </a:xfrm>
          <a:prstGeom prst="rect">
            <a:avLst/>
          </a:prstGeom>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These are resistors whose resistance values can be adjusted.</a:t>
            </a:r>
            <a:endParaRPr/>
          </a:p>
          <a:p>
            <a:pPr indent="-342900" lvl="0" marL="457200" rtl="0" algn="l">
              <a:lnSpc>
                <a:spcPct val="115000"/>
              </a:lnSpc>
              <a:spcBef>
                <a:spcPts val="1000"/>
              </a:spcBef>
              <a:spcAft>
                <a:spcPts val="1600"/>
              </a:spcAft>
              <a:buSzPts val="1800"/>
              <a:buChar char="●"/>
            </a:pPr>
            <a:r>
              <a:rPr lang="en-GB"/>
              <a:t>Examples include potentiometers and rheostats.</a:t>
            </a:r>
            <a:endParaRPr/>
          </a:p>
        </p:txBody>
      </p:sp>
      <p:pic>
        <p:nvPicPr>
          <p:cNvPr id="264" name="Google Shape;264;p22"/>
          <p:cNvPicPr preferRelativeResize="0"/>
          <p:nvPr/>
        </p:nvPicPr>
        <p:blipFill>
          <a:blip r:embed="rId3">
            <a:alphaModFix/>
          </a:blip>
          <a:stretch>
            <a:fillRect/>
          </a:stretch>
        </p:blipFill>
        <p:spPr>
          <a:xfrm>
            <a:off x="4788050" y="-12"/>
            <a:ext cx="4355950" cy="2909775"/>
          </a:xfrm>
          <a:prstGeom prst="rect">
            <a:avLst/>
          </a:prstGeom>
          <a:noFill/>
          <a:ln>
            <a:noFill/>
          </a:ln>
        </p:spPr>
      </p:pic>
      <p:pic>
        <p:nvPicPr>
          <p:cNvPr id="265" name="Google Shape;265;p22"/>
          <p:cNvPicPr preferRelativeResize="0"/>
          <p:nvPr/>
        </p:nvPicPr>
        <p:blipFill>
          <a:blip r:embed="rId4">
            <a:alphaModFix/>
          </a:blip>
          <a:stretch>
            <a:fillRect/>
          </a:stretch>
        </p:blipFill>
        <p:spPr>
          <a:xfrm>
            <a:off x="5370975" y="2391425"/>
            <a:ext cx="2625925" cy="2652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3"/>
          <p:cNvSpPr txBox="1"/>
          <p:nvPr>
            <p:ph idx="2" type="title"/>
          </p:nvPr>
        </p:nvSpPr>
        <p:spPr>
          <a:xfrm>
            <a:off x="456275" y="1413950"/>
            <a:ext cx="41001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t>3.   SPECIAL RESISTORS</a:t>
            </a:r>
            <a:endParaRPr b="1" sz="2200"/>
          </a:p>
        </p:txBody>
      </p:sp>
      <p:sp>
        <p:nvSpPr>
          <p:cNvPr id="271" name="Google Shape;271;p23"/>
          <p:cNvSpPr txBox="1"/>
          <p:nvPr>
            <p:ph type="title"/>
          </p:nvPr>
        </p:nvSpPr>
        <p:spPr>
          <a:xfrm>
            <a:off x="298925" y="2058000"/>
            <a:ext cx="4414800" cy="3396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These are unique property resistors used in specific applications, and are classified under;</a:t>
            </a:r>
            <a:endParaRPr/>
          </a:p>
          <a:p>
            <a:pPr indent="-342900" lvl="0" marL="457200" rtl="0" algn="l">
              <a:lnSpc>
                <a:spcPct val="115000"/>
              </a:lnSpc>
              <a:spcBef>
                <a:spcPts val="1000"/>
              </a:spcBef>
              <a:spcAft>
                <a:spcPts val="0"/>
              </a:spcAft>
              <a:buSzPts val="1800"/>
              <a:buChar char="●"/>
            </a:pPr>
            <a:r>
              <a:rPr b="1" lang="en-GB"/>
              <a:t>Thermistors </a:t>
            </a:r>
            <a:r>
              <a:rPr lang="en-GB"/>
              <a:t>which are heat </a:t>
            </a:r>
            <a:r>
              <a:rPr lang="en-GB"/>
              <a:t>sensitive</a:t>
            </a:r>
            <a:endParaRPr/>
          </a:p>
          <a:p>
            <a:pPr indent="-342900" lvl="0" marL="457200" rtl="0" algn="l">
              <a:lnSpc>
                <a:spcPct val="115000"/>
              </a:lnSpc>
              <a:spcBef>
                <a:spcPts val="1000"/>
              </a:spcBef>
              <a:spcAft>
                <a:spcPts val="1600"/>
              </a:spcAft>
              <a:buSzPts val="1800"/>
              <a:buChar char="●"/>
            </a:pPr>
            <a:r>
              <a:rPr b="1" lang="en-GB"/>
              <a:t>Photoresistors </a:t>
            </a:r>
            <a:r>
              <a:rPr lang="en-GB"/>
              <a:t>which are light sensitive.</a:t>
            </a:r>
            <a:endParaRPr/>
          </a:p>
        </p:txBody>
      </p:sp>
      <p:pic>
        <p:nvPicPr>
          <p:cNvPr id="272" name="Google Shape;272;p23"/>
          <p:cNvPicPr preferRelativeResize="0"/>
          <p:nvPr/>
        </p:nvPicPr>
        <p:blipFill>
          <a:blip r:embed="rId3">
            <a:alphaModFix/>
          </a:blip>
          <a:stretch>
            <a:fillRect/>
          </a:stretch>
        </p:blipFill>
        <p:spPr>
          <a:xfrm>
            <a:off x="5018525" y="0"/>
            <a:ext cx="4125475" cy="2335019"/>
          </a:xfrm>
          <a:prstGeom prst="rect">
            <a:avLst/>
          </a:prstGeom>
          <a:noFill/>
          <a:ln>
            <a:noFill/>
          </a:ln>
        </p:spPr>
      </p:pic>
      <p:pic>
        <p:nvPicPr>
          <p:cNvPr id="273" name="Google Shape;273;p23"/>
          <p:cNvPicPr preferRelativeResize="0"/>
          <p:nvPr/>
        </p:nvPicPr>
        <p:blipFill>
          <a:blip r:embed="rId4">
            <a:alphaModFix/>
          </a:blip>
          <a:stretch>
            <a:fillRect/>
          </a:stretch>
        </p:blipFill>
        <p:spPr>
          <a:xfrm>
            <a:off x="5448700" y="2504306"/>
            <a:ext cx="2503681" cy="25036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type="title"/>
          </p:nvPr>
        </p:nvSpPr>
        <p:spPr>
          <a:xfrm>
            <a:off x="1663950" y="343800"/>
            <a:ext cx="6610200" cy="7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t>COMMON USES OF RESISTORS</a:t>
            </a:r>
            <a:endParaRPr b="1" sz="2900"/>
          </a:p>
        </p:txBody>
      </p:sp>
      <p:sp>
        <p:nvSpPr>
          <p:cNvPr id="279" name="Google Shape;279;p24"/>
          <p:cNvSpPr txBox="1"/>
          <p:nvPr>
            <p:ph idx="1" type="body"/>
          </p:nvPr>
        </p:nvSpPr>
        <p:spPr>
          <a:xfrm>
            <a:off x="1663950" y="1227650"/>
            <a:ext cx="6610200" cy="3444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b="1" lang="en-GB" sz="1800">
                <a:latin typeface="Montserrat"/>
                <a:ea typeface="Montserrat"/>
                <a:cs typeface="Montserrat"/>
                <a:sym typeface="Montserrat"/>
              </a:rPr>
              <a:t>Power management</a:t>
            </a:r>
            <a:endParaRPr b="1" sz="1800">
              <a:latin typeface="Montserrat"/>
              <a:ea typeface="Montserrat"/>
              <a:cs typeface="Montserrat"/>
              <a:sym typeface="Montserrat"/>
            </a:endParaRPr>
          </a:p>
          <a:p>
            <a:pPr indent="-342900" lvl="0" marL="457200" rtl="0" algn="l">
              <a:spcBef>
                <a:spcPts val="1000"/>
              </a:spcBef>
              <a:spcAft>
                <a:spcPts val="0"/>
              </a:spcAft>
              <a:buSzPts val="1800"/>
              <a:buFont typeface="Montserrat"/>
              <a:buChar char="●"/>
            </a:pPr>
            <a:r>
              <a:rPr b="1" lang="en-GB" sz="1800">
                <a:latin typeface="Montserrat"/>
                <a:ea typeface="Montserrat"/>
                <a:cs typeface="Montserrat"/>
                <a:sym typeface="Montserrat"/>
              </a:rPr>
              <a:t>Pull-up and Pull-down resistors </a:t>
            </a:r>
            <a:r>
              <a:rPr lang="en-GB" sz="1800">
                <a:latin typeface="Montserrat"/>
                <a:ea typeface="Montserrat"/>
                <a:cs typeface="Montserrat"/>
                <a:sym typeface="Montserrat"/>
              </a:rPr>
              <a:t>are used to ensure that pins of microcontrollers and other digital logic devices have a known state when no active signal is present.</a:t>
            </a:r>
            <a:endParaRPr sz="1800">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b="1" lang="en-GB" sz="1800">
                <a:latin typeface="Montserrat"/>
                <a:ea typeface="Montserrat"/>
                <a:cs typeface="Montserrat"/>
                <a:sym typeface="Montserrat"/>
              </a:rPr>
              <a:t>Voltage Division. </a:t>
            </a:r>
            <a:r>
              <a:rPr lang="en-GB" sz="1800">
                <a:latin typeface="Montserrat"/>
                <a:ea typeface="Montserrat"/>
                <a:cs typeface="Montserrat"/>
                <a:sym typeface="Montserrat"/>
              </a:rPr>
              <a:t>Often resistors are used in voltage divider circuits to create a desired voltage from a higher voltage supply.</a:t>
            </a:r>
            <a:endParaRPr sz="1800">
              <a:latin typeface="Montserrat"/>
              <a:ea typeface="Montserrat"/>
              <a:cs typeface="Montserrat"/>
              <a:sym typeface="Montserrat"/>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ILLUSTRATION OF INTERNAL PULL UP RESISTOR IN USE</a:t>
            </a:r>
            <a:endParaRPr/>
          </a:p>
        </p:txBody>
      </p:sp>
      <p:sp>
        <p:nvSpPr>
          <p:cNvPr id="285" name="Google Shape;285;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6" name="Google Shape;286;p25"/>
          <p:cNvPicPr preferRelativeResize="0"/>
          <p:nvPr/>
        </p:nvPicPr>
        <p:blipFill>
          <a:blip r:embed="rId3">
            <a:alphaModFix/>
          </a:blip>
          <a:stretch>
            <a:fillRect/>
          </a:stretch>
        </p:blipFill>
        <p:spPr>
          <a:xfrm>
            <a:off x="1232750" y="1567550"/>
            <a:ext cx="7038901" cy="3170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